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82" r:id="rId3"/>
    <p:sldId id="283" r:id="rId4"/>
    <p:sldId id="274" r:id="rId5"/>
    <p:sldId id="260" r:id="rId6"/>
    <p:sldId id="262" r:id="rId7"/>
    <p:sldId id="276" r:id="rId8"/>
    <p:sldId id="263" r:id="rId9"/>
    <p:sldId id="267" r:id="rId10"/>
    <p:sldId id="268" r:id="rId11"/>
    <p:sldId id="275" r:id="rId12"/>
    <p:sldId id="284" r:id="rId13"/>
    <p:sldId id="277" r:id="rId14"/>
    <p:sldId id="278" r:id="rId15"/>
    <p:sldId id="279" r:id="rId16"/>
    <p:sldId id="269" r:id="rId17"/>
    <p:sldId id="288" r:id="rId18"/>
    <p:sldId id="281" r:id="rId19"/>
    <p:sldId id="285" r:id="rId20"/>
    <p:sldId id="287" r:id="rId21"/>
    <p:sldId id="286" r:id="rId22"/>
    <p:sldId id="280" r:id="rId23"/>
    <p:sldId id="271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6" y="-12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7EBAB-F8F6-4CED-A012-B37ABB6C4D85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6DA03-72CE-4BC0-B7F7-539D840FB7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38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6DA03-72CE-4BC0-B7F7-539D840FB7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721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6DA03-72CE-4BC0-B7F7-539D840FB72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28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8538-3AA0-4812-A393-FD6E3DA415AC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05F9-B732-4212-B262-765D0F602E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8538-3AA0-4812-A393-FD6E3DA415AC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05F9-B732-4212-B262-765D0F602E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8538-3AA0-4812-A393-FD6E3DA415AC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05F9-B732-4212-B262-765D0F602E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8538-3AA0-4812-A393-FD6E3DA415AC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05F9-B732-4212-B262-765D0F602E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8538-3AA0-4812-A393-FD6E3DA415AC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05F9-B732-4212-B262-765D0F602E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8538-3AA0-4812-A393-FD6E3DA415AC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05F9-B732-4212-B262-765D0F602E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8538-3AA0-4812-A393-FD6E3DA415AC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05F9-B732-4212-B262-765D0F602EA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8538-3AA0-4812-A393-FD6E3DA415AC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05F9-B732-4212-B262-765D0F602E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8538-3AA0-4812-A393-FD6E3DA415AC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05F9-B732-4212-B262-765D0F602E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8538-3AA0-4812-A393-FD6E3DA415AC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05F9-B732-4212-B262-765D0F602EA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8538-3AA0-4812-A393-FD6E3DA415AC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05F9-B732-4212-B262-765D0F602E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CCD8538-3AA0-4812-A393-FD6E3DA415AC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D7405F9-B732-4212-B262-765D0F602E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3Acrdajg44?rel=0&amp;controls=0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iiEeMN7vbQ?rel=0&amp;controls=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0"/>
            <a:ext cx="7543800" cy="1524000"/>
          </a:xfrm>
        </p:spPr>
        <p:txBody>
          <a:bodyPr/>
          <a:lstStyle/>
          <a:p>
            <a:r>
              <a:rPr lang="en-US" dirty="0" smtClean="0"/>
              <a:t>Fostering a Growth Mindset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181600"/>
            <a:ext cx="6858000" cy="990600"/>
          </a:xfrm>
        </p:spPr>
        <p:txBody>
          <a:bodyPr/>
          <a:lstStyle/>
          <a:p>
            <a:r>
              <a:rPr lang="en-US" dirty="0" smtClean="0"/>
              <a:t>Increasing achievement for students living in poverty.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1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56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30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omic Sans MS" panose="030F0702030302020204" pitchFamily="66" charset="0"/>
              </a:rPr>
              <a:t>Relationships mean more to students who have instability at home.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omic Sans MS" panose="030F0702030302020204" pitchFamily="66" charset="0"/>
              </a:rPr>
              <a:t>When teachers offer strong instructional and emotional support, students from low income families perform equal to their higher-income peers (</a:t>
            </a:r>
            <a:r>
              <a:rPr lang="en-US" sz="3600" dirty="0" smtClean="0">
                <a:latin typeface="Comic Sans MS" panose="030F0702030302020204" pitchFamily="66" charset="0"/>
              </a:rPr>
              <a:t>Hamre</a:t>
            </a:r>
            <a:r>
              <a:rPr lang="en-US" sz="3600" dirty="0" smtClean="0">
                <a:latin typeface="Comic Sans MS" panose="030F0702030302020204" pitchFamily="66" charset="0"/>
              </a:rPr>
              <a:t> &amp; </a:t>
            </a:r>
            <a:r>
              <a:rPr lang="en-US" sz="3600" dirty="0" smtClean="0">
                <a:latin typeface="Comic Sans MS" panose="030F0702030302020204" pitchFamily="66" charset="0"/>
              </a:rPr>
              <a:t>Pianta</a:t>
            </a:r>
            <a:r>
              <a:rPr lang="en-US" sz="3600" dirty="0" smtClean="0">
                <a:latin typeface="Comic Sans MS" panose="030F0702030302020204" pitchFamily="66" charset="0"/>
              </a:rPr>
              <a:t>, 2005)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omic Sans MS" panose="030F0702030302020204" pitchFamily="66" charset="0"/>
              </a:rPr>
              <a:t>Students who like their teacher perform better.</a:t>
            </a:r>
            <a:endParaRPr lang="en-US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33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028700" y="629572"/>
            <a:ext cx="6553200" cy="3886200"/>
          </a:xfrm>
          <a:prstGeom prst="wedgeEllipseCallout">
            <a:avLst>
              <a:gd name="adj1" fmla="val 55541"/>
              <a:gd name="adj2" fmla="val 635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and Talk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1295400"/>
            <a:ext cx="464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How can you work to build relationships with your students?</a:t>
            </a: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0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Fifty-Fifty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51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0"/>
            <a:ext cx="7848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16 of 18 high-achieving students told researchers they had strong peer support networks, compared with just 1 of 17 underachievers.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To effectively impact academic achievement, teachers should split class time equally between social time and individual time --- Fifty-Fifty rule.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66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646509"/>
              </p:ext>
            </p:extLst>
          </p:nvPr>
        </p:nvGraphicFramePr>
        <p:xfrm>
          <a:off x="533400" y="685800"/>
          <a:ext cx="8077200" cy="5257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4038600"/>
              </a:tblGrid>
              <a:tr h="5459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Social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Individual Time</a:t>
                      </a:r>
                      <a:endParaRPr lang="en-US" dirty="0"/>
                    </a:p>
                  </a:txBody>
                  <a:tcPr/>
                </a:tc>
              </a:tr>
              <a:tr h="9423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Cooperative groups and teams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Solo time for journaling and mind mapping</a:t>
                      </a:r>
                      <a:endParaRPr lang="en-US" sz="2400" dirty="0"/>
                    </a:p>
                  </a:txBody>
                  <a:tcPr/>
                </a:tc>
              </a:tr>
              <a:tr h="9423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Study</a:t>
                      </a:r>
                      <a:r>
                        <a:rPr lang="en-US" sz="2400" baseline="0" dirty="0" smtClean="0"/>
                        <a:t> buddies or partners to quiz each other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Students practice self-testing</a:t>
                      </a:r>
                      <a:endParaRPr lang="en-US" sz="2400" dirty="0"/>
                    </a:p>
                  </a:txBody>
                  <a:tcPr/>
                </a:tc>
              </a:tr>
              <a:tr h="9423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Temporary partners for summarizing time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Goal setting and self-assessment</a:t>
                      </a:r>
                      <a:endParaRPr lang="en-US" sz="2400" dirty="0"/>
                    </a:p>
                  </a:txBody>
                  <a:tcPr/>
                </a:tc>
              </a:tr>
              <a:tr h="9423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Learning stations for social data gathering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Reading, reflection, and writing</a:t>
                      </a:r>
                      <a:endParaRPr lang="en-US" sz="2400" dirty="0"/>
                    </a:p>
                  </a:txBody>
                  <a:tcPr/>
                </a:tc>
              </a:tr>
              <a:tr h="9423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Group projects for brainstorming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Seatwork for problem solving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85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0"/>
            <a:ext cx="75438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Believe students can learn</a:t>
            </a:r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70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3Acrdajg44?rel=0&amp;controls=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857250"/>
            <a:ext cx="8500533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95400"/>
            <a:ext cx="7924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Comic Sans MS" panose="030F0702030302020204" pitchFamily="66" charset="0"/>
              </a:rPr>
              <a:t>A teacher’s mindset predicts student success even more than IQ, socioeconomic status or reading level (Tough, 2012).</a:t>
            </a:r>
            <a:endParaRPr lang="en-US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17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143000"/>
            <a:ext cx="7620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AutoNum type="arabicPeriod"/>
            </a:pPr>
            <a:r>
              <a:rPr lang="en-US" sz="2800" dirty="0" smtClean="0">
                <a:latin typeface="Comic Sans MS" panose="030F0702030302020204" pitchFamily="66" charset="0"/>
              </a:rPr>
              <a:t>Start with a smile and positive greeting.</a:t>
            </a:r>
          </a:p>
          <a:p>
            <a:pPr marL="342900" indent="-342900">
              <a:spcAft>
                <a:spcPts val="2400"/>
              </a:spcAft>
              <a:buAutoNum type="arabicPeriod"/>
            </a:pPr>
            <a:r>
              <a:rPr lang="en-US" sz="2800" dirty="0" smtClean="0">
                <a:latin typeface="Comic Sans MS" panose="030F0702030302020204" pitchFamily="66" charset="0"/>
              </a:rPr>
              <a:t>Show you are happy with student progress</a:t>
            </a:r>
          </a:p>
          <a:p>
            <a:pPr marL="342900" indent="-342900">
              <a:spcAft>
                <a:spcPts val="2400"/>
              </a:spcAft>
              <a:buAutoNum type="arabicPeriod"/>
            </a:pPr>
            <a:r>
              <a:rPr lang="en-US" sz="2800" dirty="0" smtClean="0">
                <a:latin typeface="Comic Sans MS" panose="030F0702030302020204" pitchFamily="66" charset="0"/>
              </a:rPr>
              <a:t>Smile more than you think you need to.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 High Achievement Thinking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87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9248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What is a Growth Mindset?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46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40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omic Sans MS" panose="030F0702030302020204" pitchFamily="66" charset="0"/>
              </a:rPr>
              <a:t>Students won’t do what you don’t expect or ask them to do (Jensen, 2016).</a:t>
            </a:r>
            <a:endParaRPr lang="en-US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2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butler\Desktop\FullSizeRe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4500"/>
            <a:ext cx="9144000" cy="446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64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0" y="457200"/>
            <a:ext cx="8839200" cy="533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latin typeface="Comic Sans MS" panose="030F0702030302020204" pitchFamily="66" charset="0"/>
              </a:rPr>
              <a:t>You have to believe that 100% of your students can improve a great deal!</a:t>
            </a:r>
            <a:endParaRPr lang="en-US" sz="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4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0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iiEeMN7vbQ?rel=0&amp;controls=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838200"/>
            <a:ext cx="866986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5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Create a definition of a growth mindset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743200"/>
            <a:ext cx="6096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0"/>
              </a:spcAft>
              <a:buAutoNum type="arabicPeriod"/>
            </a:pPr>
            <a:r>
              <a:rPr lang="en-US" sz="2400" dirty="0" smtClean="0">
                <a:latin typeface="Comic Sans MS" panose="030F0702030302020204" pitchFamily="66" charset="0"/>
              </a:rPr>
              <a:t>Write three things you know about growth mindsets.</a:t>
            </a:r>
          </a:p>
          <a:p>
            <a:pPr marL="342900" indent="-342900">
              <a:spcAft>
                <a:spcPts val="3000"/>
              </a:spcAft>
              <a:buAutoNum type="arabicPeriod"/>
            </a:pPr>
            <a:r>
              <a:rPr lang="en-US" sz="2400" dirty="0" smtClean="0">
                <a:latin typeface="Comic Sans MS" panose="030F0702030302020204" pitchFamily="66" charset="0"/>
              </a:rPr>
              <a:t>Share your insights with a partner.</a:t>
            </a:r>
          </a:p>
          <a:p>
            <a:pPr marL="342900" indent="-342900">
              <a:spcAft>
                <a:spcPts val="3000"/>
              </a:spcAft>
              <a:buAutoNum type="arabicPeriod"/>
            </a:pPr>
            <a:r>
              <a:rPr lang="en-US" sz="2400" dirty="0" smtClean="0">
                <a:latin typeface="Comic Sans MS" panose="030F0702030302020204" pitchFamily="66" charset="0"/>
              </a:rPr>
              <a:t>In teams of 3-5 write a definition of a growth mindset.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93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6477000" cy="591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12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mindsets matter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Students come to school in kindergarten believing that they can learn.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66446"/>
            <a:ext cx="439362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05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869986"/>
              </p:ext>
            </p:extLst>
          </p:nvPr>
        </p:nvGraphicFramePr>
        <p:xfrm>
          <a:off x="838200" y="990600"/>
          <a:ext cx="7696200" cy="462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400"/>
                <a:gridCol w="2565400"/>
                <a:gridCol w="2565400"/>
              </a:tblGrid>
              <a:tr h="8890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Grade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Fixed Mindset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Growth Mindset</a:t>
                      </a:r>
                      <a:endParaRPr lang="en-US" sz="3200" dirty="0"/>
                    </a:p>
                  </a:txBody>
                  <a:tcPr/>
                </a:tc>
              </a:tr>
              <a:tr h="8890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K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n/a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100%</a:t>
                      </a:r>
                      <a:endParaRPr lang="en-US" sz="4800" dirty="0"/>
                    </a:p>
                  </a:txBody>
                  <a:tcPr/>
                </a:tc>
              </a:tr>
              <a:tr h="8890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10%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90%</a:t>
                      </a:r>
                      <a:endParaRPr lang="en-US" sz="4800" dirty="0"/>
                    </a:p>
                  </a:txBody>
                  <a:tcPr/>
                </a:tc>
              </a:tr>
              <a:tr h="8890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18%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82%</a:t>
                      </a:r>
                      <a:endParaRPr lang="en-US" sz="4800" dirty="0"/>
                    </a:p>
                  </a:txBody>
                  <a:tcPr/>
                </a:tc>
              </a:tr>
              <a:tr h="8890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3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42%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58%</a:t>
                      </a:r>
                      <a:endParaRPr lang="en-US" sz="4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0200" y="6324600"/>
            <a:ext cx="617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Mindsets in the Classroom, Mary Cay Ricci 2013 p.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17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0" y="457200"/>
            <a:ext cx="8839200" cy="533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The classroom teacher is still the single most significant contributor to student achievement; the effect is greater than that of parents, peers, entire schools, or poverty (</a:t>
            </a:r>
            <a:r>
              <a:rPr lang="en-US" sz="3600" dirty="0" smtClean="0"/>
              <a:t>Hanushek</a:t>
            </a:r>
            <a:r>
              <a:rPr lang="en-US" sz="3600" dirty="0" smtClean="0"/>
              <a:t>, 2005; Haycock, 1998; </a:t>
            </a:r>
            <a:r>
              <a:rPr lang="en-US" sz="3600" dirty="0" smtClean="0"/>
              <a:t>Rivkin</a:t>
            </a:r>
            <a:r>
              <a:rPr lang="en-US" sz="3600" dirty="0" smtClean="0"/>
              <a:t>, </a:t>
            </a:r>
            <a:r>
              <a:rPr lang="en-US" sz="3600" dirty="0" smtClean="0"/>
              <a:t>Hanushek</a:t>
            </a:r>
            <a:r>
              <a:rPr lang="en-US" sz="3600" dirty="0" smtClean="0"/>
              <a:t>, &amp; </a:t>
            </a:r>
            <a:r>
              <a:rPr lang="en-US" sz="3600" dirty="0" smtClean="0"/>
              <a:t>Kain</a:t>
            </a:r>
            <a:r>
              <a:rPr lang="en-US" sz="3600" dirty="0" smtClean="0"/>
              <a:t>, 2005; </a:t>
            </a:r>
            <a:r>
              <a:rPr lang="en-US" sz="3600" dirty="0" smtClean="0"/>
              <a:t>Rockoff</a:t>
            </a:r>
            <a:r>
              <a:rPr lang="en-US" sz="3600" dirty="0" smtClean="0"/>
              <a:t>, 2004).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5183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we encourage growth mindsets in our classrooms?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21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90600"/>
            <a:ext cx="8534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600"/>
              </a:spcAft>
              <a:buFont typeface="+mj-lt"/>
              <a:buAutoNum type="arabicPeriod"/>
            </a:pPr>
            <a:r>
              <a:rPr lang="en-US" sz="5400" dirty="0" smtClean="0">
                <a:latin typeface="Comic Sans MS" panose="030F0702030302020204" pitchFamily="66" charset="0"/>
              </a:rPr>
              <a:t>Build relationships</a:t>
            </a:r>
          </a:p>
          <a:p>
            <a:pPr marL="342900" indent="-342900">
              <a:spcAft>
                <a:spcPts val="3600"/>
              </a:spcAft>
              <a:buFont typeface="+mj-lt"/>
              <a:buAutoNum type="arabicPeriod"/>
            </a:pPr>
            <a:r>
              <a:rPr lang="en-US" sz="5400" dirty="0" smtClean="0">
                <a:latin typeface="Comic Sans MS" panose="030F0702030302020204" pitchFamily="66" charset="0"/>
              </a:rPr>
              <a:t>Believe students can learn</a:t>
            </a:r>
          </a:p>
          <a:p>
            <a:pPr marL="342900" indent="-342900">
              <a:spcAft>
                <a:spcPts val="3600"/>
              </a:spcAft>
              <a:buFont typeface="+mj-lt"/>
              <a:buAutoNum type="arabicPeriod"/>
            </a:pPr>
            <a:r>
              <a:rPr lang="en-US" sz="5400" dirty="0" smtClean="0">
                <a:latin typeface="Comic Sans MS" panose="030F0702030302020204" pitchFamily="66" charset="0"/>
              </a:rPr>
              <a:t>YET</a:t>
            </a:r>
          </a:p>
        </p:txBody>
      </p:sp>
    </p:spTree>
    <p:extLst>
      <p:ext uri="{BB962C8B-B14F-4D97-AF65-F5344CB8AC3E}">
        <p14:creationId xmlns:p14="http://schemas.microsoft.com/office/powerpoint/2010/main" val="250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229</TotalTime>
  <Words>425</Words>
  <Application>Microsoft Office PowerPoint</Application>
  <PresentationFormat>On-screen Show (4:3)</PresentationFormat>
  <Paragraphs>64</Paragraphs>
  <Slides>24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NewsPrint</vt:lpstr>
      <vt:lpstr>Fostering a Growth Mindset</vt:lpstr>
      <vt:lpstr>What is a Growth Mindset?</vt:lpstr>
      <vt:lpstr>Create a definition of a growth mindset</vt:lpstr>
      <vt:lpstr>PowerPoint Presentation</vt:lpstr>
      <vt:lpstr>Why mindsets matter</vt:lpstr>
      <vt:lpstr>PowerPoint Presentation</vt:lpstr>
      <vt:lpstr>PowerPoint Presentation</vt:lpstr>
      <vt:lpstr>How can we encourage growth mindsets in our classrooms?</vt:lpstr>
      <vt:lpstr>PowerPoint Presentation</vt:lpstr>
      <vt:lpstr>Build relationships</vt:lpstr>
      <vt:lpstr>PowerPoint Presentation</vt:lpstr>
      <vt:lpstr>Turn and Talk</vt:lpstr>
      <vt:lpstr>Fifty-Fifty Rule</vt:lpstr>
      <vt:lpstr>PowerPoint Presentation</vt:lpstr>
      <vt:lpstr>PowerPoint Presentation</vt:lpstr>
      <vt:lpstr>Believe students can learn </vt:lpstr>
      <vt:lpstr>PowerPoint Presentation</vt:lpstr>
      <vt:lpstr>PowerPoint Presentation</vt:lpstr>
      <vt:lpstr>Model High Achievement Thinking</vt:lpstr>
      <vt:lpstr>PowerPoint Presentation</vt:lpstr>
      <vt:lpstr>PowerPoint Presentation</vt:lpstr>
      <vt:lpstr>PowerPoint Presentation</vt:lpstr>
      <vt:lpstr>yet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Fostering a Growth Mindset</dc:title>
  <dc:creator>Wendy Butler</dc:creator>
  <cp:lastModifiedBy>Wendy Butler</cp:lastModifiedBy>
  <cp:revision>17</cp:revision>
  <dcterms:created xsi:type="dcterms:W3CDTF">2016-08-18T16:16:32Z</dcterms:created>
  <dcterms:modified xsi:type="dcterms:W3CDTF">2016-08-18T20:05:33Z</dcterms:modified>
</cp:coreProperties>
</file>